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9" r:id="rId1"/>
  </p:sldMasterIdLst>
  <p:sldIdLst>
    <p:sldId id="256" r:id="rId2"/>
    <p:sldId id="292" r:id="rId3"/>
    <p:sldId id="293" r:id="rId4"/>
    <p:sldId id="302" r:id="rId5"/>
    <p:sldId id="296" r:id="rId6"/>
    <p:sldId id="297" r:id="rId7"/>
    <p:sldId id="298" r:id="rId8"/>
    <p:sldId id="313" r:id="rId9"/>
    <p:sldId id="314" r:id="rId10"/>
    <p:sldId id="315" r:id="rId11"/>
    <p:sldId id="299" r:id="rId12"/>
    <p:sldId id="300" r:id="rId13"/>
    <p:sldId id="312" r:id="rId14"/>
    <p:sldId id="304" r:id="rId15"/>
    <p:sldId id="294" r:id="rId16"/>
    <p:sldId id="295" r:id="rId17"/>
    <p:sldId id="306" r:id="rId18"/>
    <p:sldId id="307" r:id="rId19"/>
    <p:sldId id="305" r:id="rId20"/>
    <p:sldId id="308" r:id="rId21"/>
    <p:sldId id="309" r:id="rId22"/>
    <p:sldId id="310" r:id="rId23"/>
    <p:sldId id="301" r:id="rId24"/>
    <p:sldId id="303" r:id="rId25"/>
    <p:sldId id="31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87" d="100"/>
          <a:sy n="87" d="100"/>
        </p:scale>
        <p:origin x="442" y="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23T14:46:04.477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7877 291,'-228'-12,"146"6,-656-71,106 8,-491-15,1095 82,-587-31,1 26,-399 46,639-21,324-16,-376 20,4 18,97 18,234-34,-131 51,153-45,-76 46,-56 52,126-76,-82 75,129-102,2 2,1 0,1 2,1 1,-33 57,45-64,1 0,1 1,1-1,1 2,1-1,1 1,2 0,0 0,1 0,2 0,1 1,0-1,9 38,-3-28,3 0,0-1,3 0,0-1,2 0,2-1,1 0,41 53,-26-45,2-3,1 0,3-2,0-2,55 34,3-6,134 60,-42-36,199 60,211 16,13-54,5-38,-227-43,1-18,438-46,277-114,-269-44,-665 143,-2-8,282-146,-311 126,-96 52,44-37,-65 45,-1 0,-1-2,22-28,-30 33,-2-1,0-1,-1 0,-1 0,9-26,-7 10,-2-2,9-64,-3-77,-8-44,-9 171,-2 0,-13-65,11 93,-2-1,0 1,-2 0,0 1,-2 0,-13-21,8 19,-1 1,-1 0,-1 2,-40-37,23 28,-3 2,0 1,-47-24,64 41,17 9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21T20:54:14.697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21T20:56:33.912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9673 845,'0'-56,"0"56,0 0,0 0,0 0,0-1,0 1,0 0,0 0,0 0,0 0,0 0,0 0,0-1,0 1,0 0,0 0,-1 0,1 0,0 0,0 0,0 0,0 0,0 0,0-1,0 1,-1 0,1 0,0 0,0 0,0 0,0 0,0 0,0 0,-1 0,1 0,0 0,0 0,0 0,-2 0,-9-4,1 0,0-1,-17-10,5 2,-172-89,-3 8,-5 9,-320-88,154 80,-526-63,601 129,0 13,-512 40,-370 132,540-25,12 54,349-84,4 13,5 11,-388 251,167-28,40 46,337-282,6 4,5 4,-127 209,154-208,5 4,6 2,6 2,-41 151,61-148,6 2,6 1,6 0,5 2,11 176,4-251,2 1,19 79,-15-104,2 0,2-1,1 0,33 58,-16-44,3-2,52 60,94 82,80 61,-136-133,147 117,-203-186,4-3,85 43,-74-52,0-4,131 37,187 22,-229-64,351 15,-298-40,594 10,-276-29,2-17,116-4,-335 24,259-12,-6-37,-448 36,-2-6,-1-6,-1-5,227-106,-194 62,276-194,106-160,-268 181,-26-18,-203 217,71-121,-91 130,-1-1,-4-1,19-62,-19 33,21-164,-18-89,-13-601,-12 862,1 68,-11-508,1 392,-4 0,-37-145,12 126,-7 1,-6 2,-92-173,99 224,-4 3,-113-144,125 183,-2 2,-50-41,55 55,0 2,-2 1,-55-27,41 29,0 3,0 2,-2 2,-65-11,37 13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21T21:17:03.014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21T21:26:43.109"/>
    </inkml:context>
    <inkml:brush xml:id="br0">
      <inkml:brushProperty name="width" value="0.1" units="cm"/>
      <inkml:brushProperty name="height" value="0.1" units="cm"/>
      <inkml:brushProperty name="color" value="#AE198D"/>
      <inkml:brushProperty name="ignorePressure" value="1"/>
      <inkml:brushProperty name="inkEffects" value="galaxy"/>
      <inkml:brushProperty name="anchorX" value="0"/>
      <inkml:brushProperty name="anchorY" value="0"/>
      <inkml:brushProperty name="scaleFactor" value="0.5"/>
    </inkml:brush>
  </inkml:definitions>
  <inkml:trace contextRef="#ctx0" brushRef="#br0">1 6852,'0'0,"0"0,7 0,5-2,6-3,7-2,5-2,3-1,3-4,0-3,5-4,10-8,12-7,10-11,10-6,1-5,2-1,-1-4,8-5,5-4,3-5,-5 1,-5-1,-5 0,2-3,4-7,1-2,1-6,-1 1,-3 1,3 2,2-1,2-2,-1-4,-4 3,-4 0,3-4,2-6,1-3,-3 1,-5 5,-3 3,-1 1,4-1,2 1,0 1,-3 3,-3 1,-4 1,-1 1,-2 1,-1 2,-2 8,-1 5,-4 9,-7 7,-1 5,-5 0,0-3,3-5,5-6,3-1,4 1,-1 2,4 0,2 0,3-2,7 0,4 2,1 1,-2 2,-4 7,-7 3,0 4,2 2,1 0,-1 2,-1-1,-4 3,-5-1,0 0,1-3,5-3,4-1,2 1,2 0,4 1,7 1,7-2,6-2,2-2,-2-2,-3 1,2 0,2 1,-1 4,-5 5,-5 3,-3 1,0 2,-2-1,1 2,-4-1,-5 2,-1 1,-2 0,2 1,1 0,-2 2,-3 5,-2 5,-4 2,0 4,1 1,3 3,-1 0,0 2,-3-1,-1 1,-2 0,3-1,2 1,0 2,1 2,-2 3,0 1,-3 2,-1 1,1-2,4 0,2 0,3 0,-1 1,-1 0,0-2,2 1,3-1,3 1,4 1,0 0,1-2,6 1,9-1,5 2,0 2,-3 0,3 3,3 3,1 0,3 0,1 2,5 1,5 0,-2 2,-4-1,0 3,1 5,-1 5,-6 4,-5 4,-6 4,-2 3,-4 4,-7 2,-6 2,-6 0,-6 0,-9 3,-6 5,-6 6,-4 7,-4 4,-6 1,-5 2,-5 3,-5 2,-7 1,-6-2,-7-2,-8-1,-8-6,-7-3,11-45,-12 20,9-24,-20 27,13-24,-24 22,-34 20,-10-3,-6-4,-2-3,-7-3,-7-2,-5-1,-1-5,-2-3,-6-2,-5-5,-2-2,-3-5,-2-5,-3-3,3-6,2-3,-7-6,-6-5,4-6,3-6,1-3,1-6,4-2,5 0,10-1,0-1,0-2,2-1,6-2,8-4,6-2,4-3,3-5,3-1,6-2,6 1,5 0,7 1,6-2,3-4,1-5,-1-4,-1-1,0 0,3 1,5 1,3 0,2-1,8 2,6 0,5 4,5 3,3 2,1 3,1 1,3-1,5-4,4-5,6-2,9-2,6 3,6 3,5 3,1 3,5 4,2 3,6 4,3 4,8 4,13 3,13 5,13 4,14 3,14 5,7 4,1 3,1 2,1 4,-1 1,-5 2,-8 3,-7 1,-4 2,-1 0,-13-1,-23-3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23T14:46:25.048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0,'0'10,"1"-1,0 1,0 0,1-1,0 1,0-1,1 0,0 0,1 0,0 0,1-1,-1 1,2-1,-1 0,11 11,10 6,1-1,38 26,-37-29,204 143,-18-15,-22-3,65 46,490 320,232 143,-598-414,-41-33,-12 17,-37-41,-150-112,14 8,-125-62,-1 1,53 46,76 92,-112-109,236 276,-189-213,72 69,10-9,-62-62,-49-45,-3 2,89 126,-133-166,84 129,-11 6,-33-38,-17-32,71 113,-76-144,-2 1,-2 1,-4 2,35 117,19 86,-19-32,-48-177,-6-21,-1-1,-2 1,-1 0,-2 57,-2-87,0 0,1 0,0-1,3 11,-2-12,-1 1,1-1,-1 0,-1 1,1-1,-1 0,0 1,-1 5,1-7,0 1,0-1,1 0,-1 1,1-1,0 0,1 0,-1 0,0 0,5 8,1 5,-2-4,-1 1,-1 0,0 0,-1 0,0 0,-1 0,-1 23,-1-30,1-4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23T14:46:26.711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1133 1087,'-5'-4,"1"-1,-1 1,0 1,0-1,-7-3,0 0,-143-85,-47-31,-26-42,51 33,-9 17,156 99,10 5,0 1,-1 0,-23-7,44 18,0-1,0 0,0 0,0 0,0 0,0 0,0 0,0 0,0 0,0 0,0 0,0 0,0 0,0 1,0-1,0 0,0 0,0 0,0 0,0 0,0 0,0 0,0 0,0 0,0 0,0 0,0 0,0 0,0 0,0 0,0 0,0 1,-1-1,1 0,0 0,0 0,0 0,0 0,0 0,0 0,0 0,0 0,0 0,0 0,0 0,0 0,-1 0,1 0,9 7,-5-3,118 112,129 117,-115-123,197 122,-303-212,-9-6,0-1,25 11,-43-23,-2 0,0-1,1 1,-1-1,0 1,0-1,0 0,0 1,1-1,-1 0,0 0,0 0,1 0,1 0,-3 0,0 0,0 0,0 0,0 0,0 0,0 0,0 0,0 0,0 0,0-1,0 1,0 0,0 0,0 0,1 0,-1 0,0 0,0 0,0 0,0 0,0 0,0 0,0-1,0 1,0 0,-1 0,1 0,0 0,0 0,0 0,0 0,0 0,0 0,0 0,0 0,0-1,0 1,0 0,0 0,0 0,0 0,0 0,0 0,0 0,0 0,-1 0,1 0,0 0,0 0,0 0,0 0,0 0,0 0,0 0,0 0,0 0,0 0,0 0,0 0,0 0,0 0,0 0,0 0,0 0,0 0,0 0,0-1,0 1,0 0,0 0,0 0,0 0,0 0,0 0,0 0,0 0,0 0,0 0,0 0,0 0,0 0,0 0,0 0,0 0,0 0,0 0,0 0,0 0,0-1,0 1,0 0,0 0,0 0,0 0,0 0,0 0,0 0,0 0,0 0,0 0,0 0,0 0,0 0,0 0,0 0,0 0,0 0,0 0,0 0,0 0,8-1,1-1,0 0,0 0,-1-1,1 0,9-5,49-30,-60 33,38-25,-1-2,66-62,-54 37,59-76,35-77,-15-5,-2-6,-85 139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23T14:50:16.163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4397 371,'-6'-6,"0"1,-1 0,1 1,-1-1,-10-3,8 3,-66-33,-149-51,-92 1,114 47,-3 8,-284-7,208 37,-345 40,424-12,-228 58,294-46,2 5,-197 90,267-100,2 2,1 2,-65 53,85-55,2 1,1 1,2 2,-60 83,79-97,2 2,1 0,0 0,2 1,1 1,2 0,0 0,2 1,1 0,1 0,2 1,1-1,3 51,2-49,1 0,1 0,2 0,1-1,2 0,1-1,19 38,-13-36,1-1,2-1,0-1,2-1,1 0,36 31,-20-25,1-2,1-2,2-1,55 27,-37-28,0-1,113 29,-81-33,129 12,94-17,398-44,-2-43,-66-23,-522 67,-2-6,0-4,130-60,-194 69,59-38,-81 42,-2-1,53-49,-67 53,0 0,-2-2,-1 0,28-46,-35 48,0-1,-1 0,-1 0,-1-1,-1 0,6-39,-9 37,-2 0,0-1,-2 1,0-1,-2 1,-1-1,-1 1,-1 1,-15-42,9 38,-1 0,-2 0,0 2,-1 0,-2 0,-1 2,-35-35,-1 8,-99-69,-70-28,206 136,-17-10,6 3,-37-28,64 43,7 5,2 0,-4-2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23T14:50:19.336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0,'14'12,"1"-1,0 0,1-2,17 9,71 27,-68-31,0 1,37 23,111 72,-136-83,-2 3,-1 1,-2 2,-1 2,-1 2,39 47,-7 2,91 100,-89-112,67 69,-12 12,10 57,-14 7,-22-29,-96-172,-7-15,1 1,-1-1,1 0,0 0,0 1,3 3,-4-7,-1 0,0 1,0-1,1 0,-1 0,0 0,1 0,-1 0,0 0,1 0,-1 0,0 0,1 0,-1 0,0 0,1 0,-1 0,0 0,1 0,-1 0,0-1,1 1,-1 0,0 0,1 0,-1 0,1-1,0 0,-1 1,1-1,0 0,0 1,0-1,-1 0,1 0,0 0,-1 0,2-1,2-9,-1 0,0 0,0 0,1-18,-2 13,10-91,-2-164,-29-23,1-50,18 336,0 13,0 15,-2 123,17 165,-1-204,4 0,39 120,-49-198,19 76,-23-86,-2-1,0 1,-1 0,-1 24,0-39,0-1,0 0,0 1,0-1,0 1,0-1,0 0,0 1,0-1,0 1,0-1,0 0,0 1,-1-1,1 0,0 1,0-1,0 0,-1 1,1-1,0 0,0 1,-1-1,1 0,0 0,-1 1,1-1,0 0,-1 0,1 0,-1 1,1-1,0 0,-1 0,1 0,0 0,-1 0,1 0,-1 0,1 0,0 0,-1 0,1 0,-1 0,1 0,0 0,-1 0,1 0,-1 0,1-1,-1 1,-10-1,-8 3,0 0,0 2,-28 9,23-6,-3 0,0 3,0 0,1 1,0 2,1 1,1 1,0 0,1 2,1 1,-29 29,-51 66,-7 7,90-101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21T20:46:35.311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154 0,'-6'1,"0"-1,0 1,0 1,0-1,-6 3,-11 3,-43 1,64-7,0 0,0-1,0 1,0 0,0 0,0 0,0 0,0 0,-2 3,12 2,1 0,-1-1,1-1,0 1,17 4,41 9,-54-15,286 55,5-15,-258-37,501 29,3-46,-155 0,-100 6,153-2,-1 15,489 53,-801-45,-1 5,235 70,-314-72,-2 2,0 2,-2 2,0 3,-2 2,61 48,53 57,238 252,-369-350,-1 2,-1 1,29 52,-43-60,0-1,-2 2,-2 0,-1 1,9 44,-13-32,-1 0,-3 0,-3 72,-6-41,-21 102,-1-58,-5-1,-76 179,-136 210,63-172,145-274,-62 84,68-108,-2-2,-1-1,-41 34,30-35,-2-1,-2-2,0-2,-2-2,-84 31,74-37,-2-2,0-4,-1-2,-111 9,50-18,0-4,0-6,-125-22,81-3,-273-82,127 8,-32-8,123 43,-228-72,359 109,2-4,1-4,2-4,-92-62,19-7,-258-238,352 287,-68-86,101 106,1-2,2-1,-29-62,20 20,5-1,3-1,-27-136,-21-293,63 271,17 199,3 1,17-99,-5 86,33-89,-33 112,3 0,1 1,29-42,-25 48,-4 9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21T20:52:02.306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1678 77,'0'-4,"0"0,0-1,-1 1,1 0,-1 0,0 0,-2-4,2 6,1 1,-1-1,0 0,0 1,0-1,0 1,0 0,-1-1,1 1,0 0,-1 0,1 0,-1 0,1 0,-1 0,1 0,-1 1,1-1,-3 0,-9-2,0 1,0 0,-25 0,13 1,-67-2,0 4,0 3,-154 30,175-19,-86 33,-61 40,173-68,2 3,-44 29,64-37,1 2,1 1,1 0,1 2,-22 27,5 2,3 2,2 1,2 2,-25 67,40-86,1 1,1 1,2 0,-9 73,17-92,2 1,0-1,1 1,1-1,5 19,-4-23,1 0,1 0,0-1,1 1,0-1,1-1,11 16,-1-7,0-1,1 0,1-2,43 33,96 53,-132-88,169 91,-154-89,0-1,86 21,-94-30,1-2,0-1,0-2,0-2,0-1,0-1,0-2,43-9,-26-1,-2-3,1-1,60-33,-33 9,86-60,-55 24,166-155,-249 209,-2-2,0-1,-2 0,19-32,-32 44,0 1,-1-1,-1-1,-1 1,0-1,0 0,-2 0,0 0,0-1,-2 1,0-19,-2 11,-1 0,-2 1,0-1,-2 1,-15-41,4 23,-2 0,-28-41,21 41,-2 1,-1 1,-52-50,35 45,-2 3,-61-41,34 32,13 11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21T20:52:04.988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2016 1,'5'0,"1"1,-1-1,0 1,0 1,1-1,-1 1,7 3,35 20,-29-14,20 12,-2 2,0 1,60 58,82 108,-173-186,135 162,-8 7,170 294,-61-53,-95-119,-23 12,53 95,-144-333,-2 2,-4 1,-3 1,20 119,-29-85,-4-1,-10 197,-3-272,-1-1,-1 0,-2 0,-14 40,7-35,-2 0,-1-1,-26 38,-128 167,58-88,91-121,-107 142,107-149,0-2,-1 0,-2-1,-43 30,36-33,-1-1,-55 22,-74 16,147-51,5-2,-243 76,-6-19,45-27,-104 18,-293 76,206-13,13 36,206-62,164-75,-1 1,1 1,1 1,1 1,-31 34,40-38,1 0,0 1,1 0,1 1,0 0,1 0,1 1,0 0,1 0,1 0,0 1,-2 27,5-19,1 0,1-1,1 1,2-1,0 1,1-1,1 0,11 25,-2-15,1 0,1-1,2 0,1-2,2-1,27 32,-3-12,3-2,80 61,-61-59,2-2,127 62,-100-65,174 54,116-7,5-40,-210-38,187-10,-263-10,-1-4,0-5,122-34,-173 34,-1-3,-1-2,-1-3,70-41,-85 41,0-2,-1-1,-2-2,-1-2,-1 0,32-43,-38 40,-1-1,-3-1,0-1,-3 0,0-2,-3 0,-1-1,-2 0,-2-1,9-64,-16 69,-1-1,-1 0,-2 0,-2 0,-1 0,-2 1,-1 0,-2 0,-2 1,0 0,-3 0,-24-44,16 41,-2 1,-1 1,-47-50,27 40,-92-72,-66-19,-4 18,82 51,24 14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21T20:48:34.800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A7706-6249-445B-A8AA-EB693EBE02A5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BB959A30-9A43-490B-996C-808059A3B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593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A7706-6249-445B-A8AA-EB693EBE02A5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B959A30-9A43-490B-996C-808059A3B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938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A7706-6249-445B-A8AA-EB693EBE02A5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B959A30-9A43-490B-996C-808059A3B55D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458185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A7706-6249-445B-A8AA-EB693EBE02A5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B959A30-9A43-490B-996C-808059A3B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3776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A7706-6249-445B-A8AA-EB693EBE02A5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B959A30-9A43-490B-996C-808059A3B55D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791799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A7706-6249-445B-A8AA-EB693EBE02A5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B959A30-9A43-490B-996C-808059A3B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774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A7706-6249-445B-A8AA-EB693EBE02A5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59A30-9A43-490B-996C-808059A3B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5347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A7706-6249-445B-A8AA-EB693EBE02A5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59A30-9A43-490B-996C-808059A3B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08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A7706-6249-445B-A8AA-EB693EBE02A5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59A30-9A43-490B-996C-808059A3B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095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A7706-6249-445B-A8AA-EB693EBE02A5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B959A30-9A43-490B-996C-808059A3B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148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A7706-6249-445B-A8AA-EB693EBE02A5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B959A30-9A43-490B-996C-808059A3B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020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A7706-6249-445B-A8AA-EB693EBE02A5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B959A30-9A43-490B-996C-808059A3B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191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A7706-6249-445B-A8AA-EB693EBE02A5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59A30-9A43-490B-996C-808059A3B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129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A7706-6249-445B-A8AA-EB693EBE02A5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59A30-9A43-490B-996C-808059A3B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191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A7706-6249-445B-A8AA-EB693EBE02A5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59A30-9A43-490B-996C-808059A3B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829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A7706-6249-445B-A8AA-EB693EBE02A5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B959A30-9A43-490B-996C-808059A3B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9239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CA7706-6249-445B-A8AA-EB693EBE02A5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BB959A30-9A43-490B-996C-808059A3B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975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  <p:sldLayoutId id="2147483744" r:id="rId15"/>
    <p:sldLayoutId id="214748374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customXml" Target="../ink/ink5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ustomXml" Target="../ink/ink7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png"/><Relationship Id="rId5" Type="http://schemas.openxmlformats.org/officeDocument/2006/relationships/customXml" Target="../ink/ink8.xml"/><Relationship Id="rId4" Type="http://schemas.openxmlformats.org/officeDocument/2006/relationships/image" Target="../media/image1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80.png"/><Relationship Id="rId2" Type="http://schemas.openxmlformats.org/officeDocument/2006/relationships/customXml" Target="../ink/ink9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1.xml"/><Relationship Id="rId5" Type="http://schemas.openxmlformats.org/officeDocument/2006/relationships/image" Target="../media/image20.png"/><Relationship Id="rId4" Type="http://schemas.openxmlformats.org/officeDocument/2006/relationships/customXml" Target="../ink/ink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3" Type="http://schemas.openxmlformats.org/officeDocument/2006/relationships/customXml" Target="../ink/ink12.xml"/><Relationship Id="rId7" Type="http://schemas.openxmlformats.org/officeDocument/2006/relationships/customXml" Target="../ink/ink13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learnwebskills.com/lineage" TargetMode="Externa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learnwebskills.com/lineage" TargetMode="Externa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customXml" Target="../ink/ink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9297987" cy="2262781"/>
          </a:xfrm>
        </p:spPr>
        <p:txBody>
          <a:bodyPr/>
          <a:lstStyle/>
          <a:p>
            <a:r>
              <a:rPr lang="en-US" dirty="0"/>
              <a:t>Deb </a:t>
            </a:r>
            <a:r>
              <a:rPr lang="en-US" dirty="0" err="1"/>
              <a:t>Duay</a:t>
            </a:r>
            <a:r>
              <a:rPr lang="en-US" dirty="0"/>
              <a:t> Workshop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By Valerie Phillips Gildehaus, Registrar, Daniel H. Brush Chapter NSDAR</a:t>
            </a:r>
          </a:p>
        </p:txBody>
      </p:sp>
      <p:pic>
        <p:nvPicPr>
          <p:cNvPr id="4" name="Picture 3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BB976789-7A39-45A1-9029-42A4BF4789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799" y="478741"/>
            <a:ext cx="4493670" cy="2451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681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10DDE-2CC9-4268-B718-6B6B4B29F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7885" y="206620"/>
            <a:ext cx="8911687" cy="1280890"/>
          </a:xfrm>
        </p:spPr>
        <p:txBody>
          <a:bodyPr>
            <a:normAutofit/>
          </a:bodyPr>
          <a:lstStyle/>
          <a:p>
            <a:r>
              <a:rPr lang="en-US" sz="2800" dirty="0"/>
              <a:t>Pick the county, then scroll down to select the 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89B3BD-613E-4FA2-8C0B-A42E12392D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23" t="11733" r="11586" b="4614"/>
          <a:stretch/>
        </p:blipFill>
        <p:spPr>
          <a:xfrm>
            <a:off x="2154116" y="914400"/>
            <a:ext cx="9667142" cy="573698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BD799819-A57C-417E-9B78-A875BA4FD23C}"/>
                  </a:ext>
                </a:extLst>
              </p14:cNvPr>
              <p14:cNvContentPartPr/>
              <p14:nvPr/>
            </p14:nvContentPartPr>
            <p14:xfrm>
              <a:off x="8542468" y="2492273"/>
              <a:ext cx="1676880" cy="76284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BD799819-A57C-417E-9B78-A875BA4FD23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506828" y="2456633"/>
                <a:ext cx="1748520" cy="83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D876F0FD-5266-49EF-8D1E-C0C3FA4D887F}"/>
                  </a:ext>
                </a:extLst>
              </p14:cNvPr>
              <p14:cNvContentPartPr/>
              <p14:nvPr/>
            </p14:nvContentPartPr>
            <p14:xfrm>
              <a:off x="10065988" y="2958473"/>
              <a:ext cx="726480" cy="84672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D876F0FD-5266-49EF-8D1E-C0C3FA4D887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029988" y="2922473"/>
                <a:ext cx="798120" cy="918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499668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39387-5E0E-4F8B-9CD5-D6CCBC542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3344" y="485920"/>
            <a:ext cx="10238656" cy="1280890"/>
          </a:xfrm>
        </p:spPr>
        <p:txBody>
          <a:bodyPr/>
          <a:lstStyle/>
          <a:p>
            <a:r>
              <a:rPr lang="en-US" dirty="0"/>
              <a:t>Hidden Gems – County and Town Histories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B24781-C65E-4471-84BF-B945F51E37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3344" y="1126365"/>
            <a:ext cx="9666158" cy="543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8201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BD6FC-7F85-41C1-A7C1-689B0D79C182}"/>
              </a:ext>
            </a:extLst>
          </p:cNvPr>
          <p:cNvSpPr txBox="1">
            <a:spLocks/>
          </p:cNvSpPr>
          <p:nvPr/>
        </p:nvSpPr>
        <p:spPr>
          <a:xfrm>
            <a:off x="1858781" y="4132"/>
            <a:ext cx="10238656" cy="128089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Hidden Gems – County and Town Histories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4994FC-48DE-464C-B061-5D7F6D5303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140" t="10492" r="30164" b="3169"/>
          <a:stretch/>
        </p:blipFill>
        <p:spPr>
          <a:xfrm>
            <a:off x="1783830" y="644577"/>
            <a:ext cx="4961744" cy="59211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9EBBB6-E0B0-4829-82CD-64CDCE84B4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385" t="8526" r="27951" b="5136"/>
          <a:stretch/>
        </p:blipFill>
        <p:spPr>
          <a:xfrm>
            <a:off x="7125512" y="644577"/>
            <a:ext cx="4591987" cy="5921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5849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DA8BEAA-3B1B-4374-BA29-ABE357DF3E37}"/>
              </a:ext>
            </a:extLst>
          </p:cNvPr>
          <p:cNvSpPr txBox="1">
            <a:spLocks/>
          </p:cNvSpPr>
          <p:nvPr/>
        </p:nvSpPr>
        <p:spPr>
          <a:xfrm>
            <a:off x="2298396" y="465727"/>
            <a:ext cx="9259092" cy="128089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County and Town Histories are sometimes acceptable as a DAR Source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1A0D78C-27AE-4914-B06D-6A5D0419908D}"/>
              </a:ext>
            </a:extLst>
          </p:cNvPr>
          <p:cNvSpPr txBox="1">
            <a:spLocks/>
          </p:cNvSpPr>
          <p:nvPr/>
        </p:nvSpPr>
        <p:spPr>
          <a:xfrm>
            <a:off x="2425868" y="2096964"/>
            <a:ext cx="9527273" cy="4018351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Considered on a case-by-case basis</a:t>
            </a:r>
          </a:p>
          <a:p>
            <a:r>
              <a:rPr lang="en-US" sz="2800" dirty="0"/>
              <a:t>Subject of the bio was alive when book was published</a:t>
            </a:r>
          </a:p>
          <a:p>
            <a:r>
              <a:rPr lang="en-US" sz="2800" dirty="0"/>
              <a:t>What would the subject of the bio have known about his family?</a:t>
            </a:r>
          </a:p>
          <a:p>
            <a:r>
              <a:rPr lang="en-US" sz="2800" dirty="0"/>
              <a:t>Find other records (census, land, marriage, probate) to support as much of the bio as possible</a:t>
            </a:r>
          </a:p>
          <a:p>
            <a:r>
              <a:rPr lang="en-US" sz="2800" dirty="0"/>
              <a:t>Use to prove parents and grandparents of subject</a:t>
            </a:r>
          </a:p>
          <a:p>
            <a:r>
              <a:rPr lang="en-US" sz="2800" dirty="0"/>
              <a:t>Check for bios of brothers and sisters, too!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177009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DC22EF7-32A7-4658-A3C3-1309E94C15D1}"/>
              </a:ext>
            </a:extLst>
          </p:cNvPr>
          <p:cNvSpPr txBox="1">
            <a:spLocks/>
          </p:cNvSpPr>
          <p:nvPr/>
        </p:nvSpPr>
        <p:spPr>
          <a:xfrm>
            <a:off x="2444262" y="534933"/>
            <a:ext cx="8537330" cy="128089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Using wildcards * and ? in searches</a:t>
            </a:r>
            <a:endParaRPr lang="en-US" sz="18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36E3067-E1E5-4E07-AB6D-99600220DA29}"/>
              </a:ext>
            </a:extLst>
          </p:cNvPr>
          <p:cNvSpPr txBox="1">
            <a:spLocks/>
          </p:cNvSpPr>
          <p:nvPr/>
        </p:nvSpPr>
        <p:spPr>
          <a:xfrm>
            <a:off x="2592923" y="1905000"/>
            <a:ext cx="8537329" cy="377762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Can be used in Ancestry, Google, Fold3, and other searches.    </a:t>
            </a:r>
          </a:p>
          <a:p>
            <a:r>
              <a:rPr lang="en-US" sz="2000" dirty="0"/>
              <a:t>Use wildcards at beginning, middle, or end of the name/word </a:t>
            </a:r>
          </a:p>
          <a:p>
            <a:r>
              <a:rPr lang="en-US" sz="2000" dirty="0"/>
              <a:t>*    - Replaces up to 3 letters</a:t>
            </a:r>
          </a:p>
          <a:p>
            <a:r>
              <a:rPr lang="en-US" sz="2000" dirty="0"/>
              <a:t>?   – represents one letter - use a question mark to search for Joiner and Joyner at the same time:  </a:t>
            </a:r>
            <a:r>
              <a:rPr lang="en-US" sz="2000" dirty="0" err="1"/>
              <a:t>Jo?ner</a:t>
            </a:r>
            <a:endParaRPr lang="en-US" sz="2000" dirty="0"/>
          </a:p>
          <a:p>
            <a:r>
              <a:rPr lang="en-US" sz="2000" dirty="0"/>
              <a:t>Looking for Gustin, formerly Augustin -  use *gustin</a:t>
            </a:r>
          </a:p>
          <a:p>
            <a:r>
              <a:rPr lang="en-US" sz="2000" dirty="0"/>
              <a:t>Use in Card Catalogue to save time:                           Revolutionary War Pensions – type Rev* War Pens*  Massachusetts Death Records – type Massa* Death*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07570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1FA1E-491B-48D9-9AA1-6ABF348A9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2" y="852710"/>
            <a:ext cx="8911687" cy="1280890"/>
          </a:xfrm>
        </p:spPr>
        <p:txBody>
          <a:bodyPr/>
          <a:lstStyle/>
          <a:p>
            <a:r>
              <a:rPr lang="en-US" dirty="0"/>
              <a:t>FamilySearch.org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914842-4B96-44F9-BD10-00E0BDA9E9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2133600"/>
            <a:ext cx="8458539" cy="3777622"/>
          </a:xfrm>
        </p:spPr>
        <p:txBody>
          <a:bodyPr>
            <a:normAutofit/>
          </a:bodyPr>
          <a:lstStyle/>
          <a:p>
            <a:r>
              <a:rPr lang="en-US" sz="2400" dirty="0"/>
              <a:t>This is an amazing site but is not very user-friendly.</a:t>
            </a:r>
          </a:p>
          <a:p>
            <a:r>
              <a:rPr lang="en-US" sz="2400" dirty="0"/>
              <a:t>The handout is a Quick-Start guide to help you with the basics of FamilySearch.  Work through the handout, and you should have a better idea of how to navigate on FamilySearch.</a:t>
            </a:r>
          </a:p>
          <a:p>
            <a:r>
              <a:rPr lang="en-US" sz="2400" dirty="0"/>
              <a:t>New material is added every day, so check back frequently.</a:t>
            </a:r>
          </a:p>
        </p:txBody>
      </p:sp>
      <p:pic>
        <p:nvPicPr>
          <p:cNvPr id="5" name="Picture 4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80CE514A-931E-4F2B-9E24-7A8AA0E309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3182" y="5270776"/>
            <a:ext cx="2348299" cy="128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8826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D4DEC-0087-4457-A654-0C0E17B82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7074" y="393629"/>
            <a:ext cx="10004866" cy="1280890"/>
          </a:xfrm>
        </p:spPr>
        <p:txBody>
          <a:bodyPr>
            <a:normAutofit/>
          </a:bodyPr>
          <a:lstStyle/>
          <a:p>
            <a:r>
              <a:rPr lang="en-US" sz="2000" dirty="0"/>
              <a:t>Guardianship of Bennet Phillips, orphan of Roger Phillips</a:t>
            </a:r>
            <a:br>
              <a:rPr lang="en-US" sz="2000" dirty="0"/>
            </a:br>
            <a:r>
              <a:rPr lang="en-US" sz="2000" dirty="0"/>
              <a:t>Granville County NC 1783 – an example of what you can find on FamilySearch.</a:t>
            </a:r>
          </a:p>
        </p:txBody>
      </p:sp>
      <p:pic>
        <p:nvPicPr>
          <p:cNvPr id="5" name="Picture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84C6DFFC-17DF-4EAF-9F08-BECD3E378F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953" y="1260724"/>
            <a:ext cx="7724167" cy="5452597"/>
          </a:xfrm>
          <a:prstGeom prst="rect">
            <a:avLst/>
          </a:prstGeom>
        </p:spPr>
      </p:pic>
      <p:pic>
        <p:nvPicPr>
          <p:cNvPr id="7" name="Picture 6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FA007E7A-C2BD-4CE5-8F94-1B8F406318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4170" y="5674936"/>
            <a:ext cx="1757770" cy="95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047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BC128-A044-489F-B8F0-7CFCCE761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3890" y="311250"/>
            <a:ext cx="8911687" cy="1280890"/>
          </a:xfrm>
        </p:spPr>
        <p:txBody>
          <a:bodyPr/>
          <a:lstStyle/>
          <a:p>
            <a:r>
              <a:rPr lang="en-US" dirty="0"/>
              <a:t>FamilySearch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158D53-0149-45B9-963E-511C71F1AD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8625" y="990599"/>
            <a:ext cx="8915400" cy="657958"/>
          </a:xfrm>
        </p:spPr>
        <p:txBody>
          <a:bodyPr/>
          <a:lstStyle/>
          <a:p>
            <a:r>
              <a:rPr lang="en-US" dirty="0"/>
              <a:t>Sign up for a free account the first time, then log in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288EBB-98C6-4540-B270-637DD7659B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8" t="13397" r="24063" b="10640"/>
          <a:stretch/>
        </p:blipFill>
        <p:spPr>
          <a:xfrm>
            <a:off x="1767253" y="1455126"/>
            <a:ext cx="9201150" cy="520944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4591FBE5-B3E7-4438-BE51-E02C71917054}"/>
                  </a:ext>
                </a:extLst>
              </p14:cNvPr>
              <p14:cNvContentPartPr/>
              <p14:nvPr/>
            </p14:nvContentPartPr>
            <p14:xfrm>
              <a:off x="8710082" y="1177055"/>
              <a:ext cx="2267640" cy="15127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4591FBE5-B3E7-4438-BE51-E02C7191705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674442" y="1141055"/>
                <a:ext cx="2339280" cy="1584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311661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B34E8-A072-4F46-9F91-FFD319EFD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9866" y="188891"/>
            <a:ext cx="8911687" cy="1280890"/>
          </a:xfrm>
        </p:spPr>
        <p:txBody>
          <a:bodyPr/>
          <a:lstStyle/>
          <a:p>
            <a:r>
              <a:rPr lang="en-US" dirty="0"/>
              <a:t>Click on Search, then Research Wiki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7C5FCF-E9B9-4687-BF58-D48B087B63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D17122-380F-4939-8D96-81AA380ABC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205" r="22620" b="4551"/>
          <a:stretch/>
        </p:blipFill>
        <p:spPr>
          <a:xfrm>
            <a:off x="2439866" y="1202278"/>
            <a:ext cx="9434146" cy="564026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5566001-8067-4016-AF64-5858520ECE8A}"/>
              </a:ext>
            </a:extLst>
          </p:cNvPr>
          <p:cNvGrpSpPr/>
          <p:nvPr/>
        </p:nvGrpSpPr>
        <p:grpSpPr>
          <a:xfrm>
            <a:off x="4481668" y="1159553"/>
            <a:ext cx="1424880" cy="3085560"/>
            <a:chOff x="4481668" y="1159553"/>
            <a:chExt cx="1424880" cy="3085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26F9F860-8FFD-4CF8-99C7-DB0910962ADF}"/>
                    </a:ext>
                  </a:extLst>
                </p14:cNvPr>
                <p14:cNvContentPartPr/>
                <p14:nvPr/>
              </p14:nvContentPartPr>
              <p14:xfrm>
                <a:off x="4484548" y="1159553"/>
                <a:ext cx="793080" cy="61560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26F9F860-8FFD-4CF8-99C7-DB0910962ADF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448908" y="1123553"/>
                  <a:ext cx="864720" cy="68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B338BC25-A4E6-4632-A46A-4E2F9D53FB88}"/>
                    </a:ext>
                  </a:extLst>
                </p14:cNvPr>
                <p14:cNvContentPartPr/>
                <p14:nvPr/>
              </p14:nvContentPartPr>
              <p14:xfrm>
                <a:off x="4481668" y="1653833"/>
                <a:ext cx="1424880" cy="259128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B338BC25-A4E6-4632-A46A-4E2F9D53FB88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445668" y="1618193"/>
                  <a:ext cx="1496520" cy="26629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5287628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936BA-F899-4A85-B299-270AF754A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7756" y="369133"/>
            <a:ext cx="9380952" cy="1280890"/>
          </a:xfrm>
        </p:spPr>
        <p:txBody>
          <a:bodyPr/>
          <a:lstStyle/>
          <a:p>
            <a:r>
              <a:rPr lang="en-US" dirty="0"/>
              <a:t>Start typing, then click on the pop-up list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5B49A9-716B-4F11-91B7-803B45D93C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FD085A02-FB69-44AD-8072-4D6695C8AACE}"/>
                  </a:ext>
                </a:extLst>
              </p14:cNvPr>
              <p14:cNvContentPartPr/>
              <p14:nvPr/>
            </p14:nvContentPartPr>
            <p14:xfrm>
              <a:off x="11939428" y="3186713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D085A02-FB69-44AD-8072-4D6695C8AAC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903428" y="3150713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A62A256F-C07E-4F96-9494-0CE0341A54FE}"/>
                  </a:ext>
                </a:extLst>
              </p14:cNvPr>
              <p14:cNvContentPartPr/>
              <p14:nvPr/>
            </p14:nvContentPartPr>
            <p14:xfrm>
              <a:off x="10625068" y="1384193"/>
              <a:ext cx="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A62A256F-C07E-4F96-9494-0CE0341A54F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589428" y="1348553"/>
                <a:ext cx="72000" cy="72000"/>
              </a:xfrm>
              <a:prstGeom prst="rect">
                <a:avLst/>
              </a:prstGeom>
            </p:spPr>
          </p:pic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CBC61EE0-32AF-4952-AA7D-3F0DABEF6AE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141" r="22665" b="5016"/>
          <a:stretch/>
        </p:blipFill>
        <p:spPr>
          <a:xfrm>
            <a:off x="2453054" y="1079530"/>
            <a:ext cx="9564828" cy="569386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77709D6-1E18-428D-9A7C-EAA95AF4F216}"/>
                  </a:ext>
                </a:extLst>
              </p14:cNvPr>
              <p14:cNvContentPartPr/>
              <p14:nvPr/>
            </p14:nvContentPartPr>
            <p14:xfrm>
              <a:off x="8409628" y="1585433"/>
              <a:ext cx="3640680" cy="235260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477709D6-1E18-428D-9A7C-EAA95AF4F21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373988" y="1549793"/>
                <a:ext cx="3712320" cy="2424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262867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9599076" cy="1280890"/>
          </a:xfrm>
        </p:spPr>
        <p:txBody>
          <a:bodyPr/>
          <a:lstStyle/>
          <a:p>
            <a:r>
              <a:rPr lang="en-US" dirty="0"/>
              <a:t>Debbie </a:t>
            </a:r>
            <a:r>
              <a:rPr lang="en-US" dirty="0" err="1"/>
              <a:t>Duay</a:t>
            </a:r>
            <a:r>
              <a:rPr lang="en-US" dirty="0"/>
              <a:t>, Ph.D.</a:t>
            </a:r>
          </a:p>
        </p:txBody>
      </p:sp>
      <p:pic>
        <p:nvPicPr>
          <p:cNvPr id="6" name="Picture 5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BE0E2401-D22B-4866-82E5-6409384887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0378" y="5277414"/>
            <a:ext cx="2348299" cy="1280891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58D84DB-A013-4F03-BEBD-94D6AF11200C}"/>
              </a:ext>
            </a:extLst>
          </p:cNvPr>
          <p:cNvSpPr txBox="1">
            <a:spLocks/>
          </p:cNvSpPr>
          <p:nvPr/>
        </p:nvSpPr>
        <p:spPr>
          <a:xfrm>
            <a:off x="2592924" y="2830292"/>
            <a:ext cx="7440309" cy="377762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I attended her Workshop on Feb 22 in Georgia.</a:t>
            </a:r>
          </a:p>
          <a:p>
            <a:r>
              <a:rPr lang="en-US" sz="2000" dirty="0"/>
              <a:t>I ran into Daniel H Brush Past-Regent Marge </a:t>
            </a:r>
            <a:r>
              <a:rPr lang="en-US" sz="2000" dirty="0" err="1"/>
              <a:t>Schulhof</a:t>
            </a:r>
            <a:r>
              <a:rPr lang="en-US" sz="2000" dirty="0"/>
              <a:t> at the workshop.</a:t>
            </a:r>
          </a:p>
          <a:p>
            <a:r>
              <a:rPr lang="en-US" sz="2000" dirty="0"/>
              <a:t>Deb is a DAR member.</a:t>
            </a:r>
          </a:p>
          <a:p>
            <a:r>
              <a:rPr lang="en-US" sz="2000" dirty="0"/>
              <a:t>Lots of great research tips!!</a:t>
            </a:r>
          </a:p>
          <a:p>
            <a:r>
              <a:rPr lang="en-US" sz="2000" dirty="0"/>
              <a:t>Main web sites are on your handout, so you don’t have to write this down.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5C0D62-60CE-4888-A90F-B05CC211D6DE}"/>
              </a:ext>
            </a:extLst>
          </p:cNvPr>
          <p:cNvSpPr txBox="1"/>
          <p:nvPr/>
        </p:nvSpPr>
        <p:spPr>
          <a:xfrm>
            <a:off x="2727814" y="1400086"/>
            <a:ext cx="720309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National Vice Chairman Lineage Research – French Task Force</a:t>
            </a:r>
            <a:endParaRPr lang="en-US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FSSDAR CDRC Chairman &amp; Volunteer Genealogists Chairman</a:t>
            </a:r>
            <a:endParaRPr lang="en-US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debduav®yahoo.com</a:t>
            </a:r>
            <a:endParaRPr lang="en-US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0795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730F4-9377-44E1-ADE2-B1767029B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9187" y="235994"/>
            <a:ext cx="8911687" cy="1280890"/>
          </a:xfrm>
        </p:spPr>
        <p:txBody>
          <a:bodyPr/>
          <a:lstStyle/>
          <a:p>
            <a:r>
              <a:rPr lang="en-US" dirty="0"/>
              <a:t>Scroll down and click on links for more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8D77F-D081-492F-B0A9-2828CDECC0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937945-AE3F-426E-A81A-4C41F6CBE8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805" r="22656" b="4680"/>
          <a:stretch/>
        </p:blipFill>
        <p:spPr>
          <a:xfrm>
            <a:off x="2193681" y="1105038"/>
            <a:ext cx="9429750" cy="5590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0336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37D615-2220-4482-8D33-B3CD45192C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02" t="12884" r="22729" b="4872"/>
          <a:stretch/>
        </p:blipFill>
        <p:spPr>
          <a:xfrm>
            <a:off x="2492620" y="771847"/>
            <a:ext cx="8607668" cy="590200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60BABDA-0DEF-4B9B-BB0D-484080DBFC51}"/>
              </a:ext>
            </a:extLst>
          </p:cNvPr>
          <p:cNvSpPr txBox="1">
            <a:spLocks/>
          </p:cNvSpPr>
          <p:nvPr/>
        </p:nvSpPr>
        <p:spPr>
          <a:xfrm>
            <a:off x="2439866" y="188891"/>
            <a:ext cx="8911687" cy="128089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More Granville County</a:t>
            </a:r>
          </a:p>
        </p:txBody>
      </p:sp>
    </p:spTree>
    <p:extLst>
      <p:ext uri="{BB962C8B-B14F-4D97-AF65-F5344CB8AC3E}">
        <p14:creationId xmlns:p14="http://schemas.microsoft.com/office/powerpoint/2010/main" val="33460204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CF256-EE0F-47F5-BCAF-ED61C3F83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Wiki – pay attention to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CAC041B-692B-472C-96B6-2325454C6D7F}"/>
              </a:ext>
            </a:extLst>
          </p:cNvPr>
          <p:cNvSpPr txBox="1">
            <a:spLocks/>
          </p:cNvSpPr>
          <p:nvPr/>
        </p:nvSpPr>
        <p:spPr>
          <a:xfrm>
            <a:off x="3010557" y="1799492"/>
            <a:ext cx="6709339" cy="2979127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Date of County formation</a:t>
            </a:r>
          </a:p>
          <a:p>
            <a:r>
              <a:rPr lang="en-US" sz="2400" dirty="0"/>
              <a:t>Boundary changes</a:t>
            </a:r>
          </a:p>
          <a:p>
            <a:r>
              <a:rPr lang="en-US" sz="2400" dirty="0"/>
              <a:t>Your ancestor may be listed in 3 or 4 different counties, but never have moved at all</a:t>
            </a:r>
          </a:p>
          <a:p>
            <a:r>
              <a:rPr lang="en-US" sz="2400" dirty="0"/>
              <a:t>Record losses</a:t>
            </a:r>
          </a:p>
          <a:p>
            <a:r>
              <a:rPr lang="en-US" sz="2400" dirty="0"/>
              <a:t>Long list of records and their sources</a:t>
            </a:r>
          </a:p>
          <a:p>
            <a:r>
              <a:rPr lang="en-US" sz="2400" dirty="0"/>
              <a:t>Anything that is blue typing is a link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227250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A890C6F-8E55-4630-B35C-A151A53979B2}"/>
              </a:ext>
            </a:extLst>
          </p:cNvPr>
          <p:cNvSpPr txBox="1">
            <a:spLocks/>
          </p:cNvSpPr>
          <p:nvPr/>
        </p:nvSpPr>
        <p:spPr>
          <a:xfrm>
            <a:off x="3244361" y="196927"/>
            <a:ext cx="6312878" cy="128089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Deb </a:t>
            </a:r>
            <a:r>
              <a:rPr lang="en-US" dirty="0" err="1"/>
              <a:t>Duay</a:t>
            </a:r>
            <a:r>
              <a:rPr lang="en-US" dirty="0"/>
              <a:t> - War of 1812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33C0CD-24F3-4473-A18F-50F2A46435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02" t="10606" r="46004" b="7567"/>
          <a:stretch/>
        </p:blipFill>
        <p:spPr>
          <a:xfrm>
            <a:off x="5556738" y="789206"/>
            <a:ext cx="6216162" cy="59120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0874B8-DA2D-4D96-97FB-60660B2DCA1E}"/>
              </a:ext>
            </a:extLst>
          </p:cNvPr>
          <p:cNvSpPr txBox="1">
            <a:spLocks/>
          </p:cNvSpPr>
          <p:nvPr/>
        </p:nvSpPr>
        <p:spPr>
          <a:xfrm>
            <a:off x="2329962" y="1390651"/>
            <a:ext cx="3692770" cy="333521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Pensions are a great source for those elusive children and grandchildren of our Patriots!!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422259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6069A61-E95F-4EA2-BCB2-45877EF0C23B}"/>
              </a:ext>
            </a:extLst>
          </p:cNvPr>
          <p:cNvSpPr txBox="1">
            <a:spLocks/>
          </p:cNvSpPr>
          <p:nvPr/>
        </p:nvSpPr>
        <p:spPr>
          <a:xfrm>
            <a:off x="2532185" y="276058"/>
            <a:ext cx="8537330" cy="128089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War of 1812 – Check out Fold3 </a:t>
            </a:r>
            <a:r>
              <a:rPr lang="en-US" sz="1800" dirty="0"/>
              <a:t>https://www.fold3.com/title/761/war-of-1812-pension-files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0B393F-476A-42EE-9FA5-2D5AB2D332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734" r="44616" b="4442"/>
          <a:stretch/>
        </p:blipFill>
        <p:spPr>
          <a:xfrm>
            <a:off x="5811716" y="1274885"/>
            <a:ext cx="6119447" cy="527188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218CDBC-AAFE-4314-A715-8D14723A50C5}"/>
                  </a:ext>
                </a:extLst>
              </p14:cNvPr>
              <p14:cNvContentPartPr/>
              <p14:nvPr/>
            </p14:nvContentPartPr>
            <p14:xfrm>
              <a:off x="544708" y="3951713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218CDBC-AAFE-4314-A715-8D14723A50C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08708" y="3916073"/>
                <a:ext cx="72000" cy="7200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113C211-5638-46DB-9494-04584D96C35B}"/>
              </a:ext>
            </a:extLst>
          </p:cNvPr>
          <p:cNvSpPr txBox="1">
            <a:spLocks/>
          </p:cNvSpPr>
          <p:nvPr/>
        </p:nvSpPr>
        <p:spPr>
          <a:xfrm>
            <a:off x="2342342" y="1987771"/>
            <a:ext cx="3227586" cy="445699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War of 1812 pensions are FREE</a:t>
            </a:r>
          </a:p>
          <a:p>
            <a:r>
              <a:rPr lang="en-US" sz="2400" dirty="0"/>
              <a:t>Available through the letter “S”</a:t>
            </a:r>
          </a:p>
          <a:p>
            <a:r>
              <a:rPr lang="en-US" sz="2400" dirty="0"/>
              <a:t>The rest coming soon</a:t>
            </a:r>
          </a:p>
          <a:p>
            <a:r>
              <a:rPr lang="en-US" sz="2400" dirty="0"/>
              <a:t>Search here</a:t>
            </a: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F30131EE-15D0-4CB8-9FB1-3DC0733F082D}"/>
                  </a:ext>
                </a:extLst>
              </p14:cNvPr>
              <p14:cNvContentPartPr/>
              <p14:nvPr/>
            </p14:nvContentPartPr>
            <p14:xfrm>
              <a:off x="4821508" y="2460233"/>
              <a:ext cx="5083920" cy="24667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F30131EE-15D0-4CB8-9FB1-3DC0733F082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803868" y="2442593"/>
                <a:ext cx="5119560" cy="2502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28214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26591-D00C-47A8-A32E-597445233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1959" y="624110"/>
            <a:ext cx="7346780" cy="4361128"/>
          </a:xfrm>
        </p:spPr>
        <p:txBody>
          <a:bodyPr>
            <a:normAutofit/>
          </a:bodyPr>
          <a:lstStyle/>
          <a:p>
            <a:r>
              <a:rPr lang="en-US" sz="2800" b="1" dirty="0"/>
              <a:t>War of 1812 Bounty Land Applications</a:t>
            </a:r>
            <a:br>
              <a:rPr lang="en-US" sz="2800" dirty="0"/>
            </a:br>
            <a:r>
              <a:rPr lang="en-US" sz="2800" dirty="0"/>
              <a:t>are not included, but there is an index on Fold 3 – “War of 1812 Bounty-Land Warrant Applications”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These can be ordered from the National Archives, when it opens again.</a:t>
            </a:r>
          </a:p>
        </p:txBody>
      </p:sp>
    </p:spTree>
    <p:extLst>
      <p:ext uri="{BB962C8B-B14F-4D97-AF65-F5344CB8AC3E}">
        <p14:creationId xmlns:p14="http://schemas.microsoft.com/office/powerpoint/2010/main" val="8611088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339E4-DA95-4724-8D3E-5EBA7D7E1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8913" y="435574"/>
            <a:ext cx="8911687" cy="1280890"/>
          </a:xfrm>
        </p:spPr>
        <p:txBody>
          <a:bodyPr/>
          <a:lstStyle/>
          <a:p>
            <a:r>
              <a:rPr lang="en-US" dirty="0"/>
              <a:t>Two handouts – emailed to you by Jill</a:t>
            </a:r>
          </a:p>
        </p:txBody>
      </p:sp>
      <p:pic>
        <p:nvPicPr>
          <p:cNvPr id="5" name="Picture 4" descr="A screenshot of text&#10;&#10;Description automatically generated">
            <a:extLst>
              <a:ext uri="{FF2B5EF4-FFF2-40B4-BE49-F238E27FC236}">
                <a16:creationId xmlns:a16="http://schemas.microsoft.com/office/drawing/2014/main" id="{ED84A447-D25A-44E6-8F87-288DCEB40D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211" y="1383799"/>
            <a:ext cx="4078685" cy="5302531"/>
          </a:xfrm>
          <a:prstGeom prst="rect">
            <a:avLst/>
          </a:prstGeom>
        </p:spPr>
      </p:pic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248686D9-CD73-4E77-8C84-CEC2995DE0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462" y="1383799"/>
            <a:ext cx="4078685" cy="5293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2759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C5673-F989-4B02-9DDE-E18525D07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9732" y="637800"/>
            <a:ext cx="8911687" cy="1280890"/>
          </a:xfrm>
        </p:spPr>
        <p:txBody>
          <a:bodyPr/>
          <a:lstStyle/>
          <a:p>
            <a:r>
              <a:rPr lang="en-US" dirty="0"/>
              <a:t>Deb </a:t>
            </a:r>
            <a:r>
              <a:rPr lang="en-US" dirty="0" err="1"/>
              <a:t>Duay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B77832-35D0-44F1-AA21-95AFACFFD2FC}"/>
              </a:ext>
            </a:extLst>
          </p:cNvPr>
          <p:cNvSpPr txBox="1"/>
          <p:nvPr/>
        </p:nvSpPr>
        <p:spPr>
          <a:xfrm>
            <a:off x="2436203" y="1982450"/>
            <a:ext cx="8329978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Make sure you go to Deb’s site for DAR members only: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http://www.learnwebskills.com/lineage</a:t>
            </a:r>
            <a:endParaRPr lang="en-US" sz="3200" u="sng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3200" u="sng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dirty="0"/>
              <a:t>You will not find it with a Google search.</a:t>
            </a:r>
            <a:endParaRPr lang="en-US" sz="3200" u="sng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3200" dirty="0">
              <a:solidFill>
                <a:srgbClr val="C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10" name="Picture 9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55CCC6CA-9689-44B6-A48B-19C02C6ECE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0378" y="5277414"/>
            <a:ext cx="2348299" cy="128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6953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72C0D-6742-48E5-BB8A-39BC2C286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5345" y="314641"/>
            <a:ext cx="9996655" cy="1263413"/>
          </a:xfrm>
        </p:spPr>
        <p:txBody>
          <a:bodyPr>
            <a:normAutofit/>
          </a:bodyPr>
          <a:lstStyle/>
          <a:p>
            <a:r>
              <a:rPr lang="en-US" sz="2400" dirty="0">
                <a:hlinkClick r:id="rId2"/>
              </a:rPr>
              <a:t>http://www.learnwebskills.com/lineage</a:t>
            </a:r>
            <a:br>
              <a:rPr lang="en-US" sz="2400" dirty="0"/>
            </a:br>
            <a:r>
              <a:rPr lang="en-US" sz="2400" dirty="0"/>
              <a:t>For DAR members only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C59D02-8825-466A-AFCD-0928F65562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2665" y="1267995"/>
            <a:ext cx="9807696" cy="5516829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FEA11EFA-641B-4F28-858C-58D765E21C87}"/>
              </a:ext>
            </a:extLst>
          </p:cNvPr>
          <p:cNvSpPr/>
          <p:nvPr/>
        </p:nvSpPr>
        <p:spPr>
          <a:xfrm>
            <a:off x="3592564" y="2333134"/>
            <a:ext cx="1395167" cy="3299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2543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3E21A-CE78-424C-82F5-C8CF46FBC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333" y="182980"/>
            <a:ext cx="10286876" cy="1280890"/>
          </a:xfrm>
        </p:spPr>
        <p:txBody>
          <a:bodyPr>
            <a:normAutofit/>
          </a:bodyPr>
          <a:lstStyle/>
          <a:p>
            <a:r>
              <a:rPr lang="en-US" sz="2800" dirty="0"/>
              <a:t>Hidden Gems – Scroll down to see State and Counties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53DA30-B1D0-43F6-8CD0-44CE018F16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5223" y="739898"/>
            <a:ext cx="10722284" cy="6031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2117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362A5B1-3301-49FE-8276-EF23393A8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r>
              <a:rPr lang="en-US" dirty="0"/>
              <a:t>Hidden Gems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77B8FFA-EEA7-4D66-8074-232D2BC97716}"/>
              </a:ext>
            </a:extLst>
          </p:cNvPr>
          <p:cNvSpPr txBox="1">
            <a:spLocks/>
          </p:cNvSpPr>
          <p:nvPr/>
        </p:nvSpPr>
        <p:spPr>
          <a:xfrm>
            <a:off x="2589212" y="1648918"/>
            <a:ext cx="7589109" cy="426230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Links to Ancestry &amp; FamilySearch</a:t>
            </a:r>
          </a:p>
          <a:p>
            <a:r>
              <a:rPr lang="en-US" sz="2400" dirty="0"/>
              <a:t>All probate except Virginia are indexed</a:t>
            </a:r>
          </a:p>
          <a:p>
            <a:r>
              <a:rPr lang="en-US" sz="2400" dirty="0"/>
              <a:t>FamilySearch – All probates should be available by the end of 2020</a:t>
            </a:r>
          </a:p>
          <a:p>
            <a:r>
              <a:rPr lang="en-US" sz="2400" dirty="0"/>
              <a:t>Multiple volumes on same microfilm</a:t>
            </a:r>
          </a:p>
          <a:p>
            <a:r>
              <a:rPr lang="en-US" sz="2400" dirty="0"/>
              <a:t>There may be indexes at the beginning or end of each volume</a:t>
            </a:r>
          </a:p>
        </p:txBody>
      </p:sp>
      <p:pic>
        <p:nvPicPr>
          <p:cNvPr id="6" name="Picture 5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1D717678-59FD-4154-BC86-4226939937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0378" y="5277414"/>
            <a:ext cx="2348299" cy="128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5507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938BC-8EB8-481B-8CFA-89CD7D0A1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 all records are in the index.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54B7DD2-E796-4676-B1F6-B0C2BA10B61F}"/>
              </a:ext>
            </a:extLst>
          </p:cNvPr>
          <p:cNvSpPr txBox="1">
            <a:spLocks/>
          </p:cNvSpPr>
          <p:nvPr/>
        </p:nvSpPr>
        <p:spPr>
          <a:xfrm>
            <a:off x="2589212" y="1648918"/>
            <a:ext cx="7589109" cy="426230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Just because there is an index to a State’s Probate Records, does not mean that ALL records are indexed.</a:t>
            </a:r>
          </a:p>
          <a:p>
            <a:r>
              <a:rPr lang="en-US" sz="2400" dirty="0"/>
              <a:t>Many records that are “locked” on FamilySearch are available on Ancestry.</a:t>
            </a:r>
          </a:p>
          <a:p>
            <a:r>
              <a:rPr lang="en-US" sz="2400" dirty="0"/>
              <a:t>If your person does not appear on the index search through the individual county records.</a:t>
            </a:r>
          </a:p>
        </p:txBody>
      </p:sp>
    </p:spTree>
    <p:extLst>
      <p:ext uri="{BB962C8B-B14F-4D97-AF65-F5344CB8AC3E}">
        <p14:creationId xmlns:p14="http://schemas.microsoft.com/office/powerpoint/2010/main" val="23023421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735DF-29BF-4663-93C1-CFCD20203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357" y="459614"/>
            <a:ext cx="9889024" cy="1280890"/>
          </a:xfrm>
        </p:spPr>
        <p:txBody>
          <a:bodyPr>
            <a:normAutofit/>
          </a:bodyPr>
          <a:lstStyle/>
          <a:p>
            <a:r>
              <a:rPr lang="en-US" sz="2800" dirty="0"/>
              <a:t>Click on the little down arrow to see what is available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0BA20F-9832-4FB5-BD4D-20A415C64D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24" t="17002" r="15476" b="5185"/>
          <a:stretch/>
        </p:blipFill>
        <p:spPr>
          <a:xfrm>
            <a:off x="2244877" y="1199847"/>
            <a:ext cx="9144000" cy="533641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E88405B9-AC04-449A-9AC2-DDB726ECA96E}"/>
                  </a:ext>
                </a:extLst>
              </p14:cNvPr>
              <p14:cNvContentPartPr/>
              <p14:nvPr/>
            </p14:nvContentPartPr>
            <p14:xfrm>
              <a:off x="4571560" y="344331"/>
              <a:ext cx="2902320" cy="96624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E88405B9-AC04-449A-9AC2-DDB726ECA96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35920" y="308691"/>
                <a:ext cx="2973960" cy="1037880"/>
              </a:xfrm>
              <a:prstGeom prst="rect">
                <a:avLst/>
              </a:prstGeom>
            </p:spPr>
          </p:pic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6AD6D49B-2D39-4262-9B04-76863F109F47}"/>
              </a:ext>
            </a:extLst>
          </p:cNvPr>
          <p:cNvGrpSpPr/>
          <p:nvPr/>
        </p:nvGrpSpPr>
        <p:grpSpPr>
          <a:xfrm>
            <a:off x="7323040" y="1115451"/>
            <a:ext cx="2727720" cy="2494800"/>
            <a:chOff x="7323040" y="1115451"/>
            <a:chExt cx="2727720" cy="24948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8B9ADD61-A870-4259-B282-A69088E898BE}"/>
                    </a:ext>
                  </a:extLst>
                </p14:cNvPr>
                <p14:cNvContentPartPr/>
                <p14:nvPr/>
              </p14:nvContentPartPr>
              <p14:xfrm>
                <a:off x="7323040" y="1115451"/>
                <a:ext cx="2430000" cy="2494800"/>
              </p14:xfrm>
            </p:contentPart>
          </mc:Choice>
          <mc:Fallback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8B9ADD61-A870-4259-B282-A69088E898BE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287040" y="1079451"/>
                  <a:ext cx="2501640" cy="256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69947BD1-7003-4C64-A521-7696A9CB9A1B}"/>
                    </a:ext>
                  </a:extLst>
                </p14:cNvPr>
                <p14:cNvContentPartPr/>
                <p14:nvPr/>
              </p14:nvContentPartPr>
              <p14:xfrm>
                <a:off x="9339760" y="3192291"/>
                <a:ext cx="711000" cy="411840"/>
              </p14:xfrm>
            </p:contentPart>
          </mc:Choice>
          <mc:Fallback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69947BD1-7003-4C64-A521-7696A9CB9A1B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303760" y="3156291"/>
                  <a:ext cx="782640" cy="4834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266334385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14987</TotalTime>
  <Words>756</Words>
  <Application>Microsoft Office PowerPoint</Application>
  <PresentationFormat>Widescreen</PresentationFormat>
  <Paragraphs>73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Century Gothic</vt:lpstr>
      <vt:lpstr>Times New Roman</vt:lpstr>
      <vt:lpstr>Wingdings 3</vt:lpstr>
      <vt:lpstr>Wisp</vt:lpstr>
      <vt:lpstr>Deb Duay Workshop</vt:lpstr>
      <vt:lpstr>Debbie Duay, Ph.D.</vt:lpstr>
      <vt:lpstr>Two handouts – emailed to you by Jill</vt:lpstr>
      <vt:lpstr>Deb Duay</vt:lpstr>
      <vt:lpstr>http://www.learnwebskills.com/lineage For DAR members only</vt:lpstr>
      <vt:lpstr>Hidden Gems – Scroll down to see State and Counties</vt:lpstr>
      <vt:lpstr>Hidden Gems</vt:lpstr>
      <vt:lpstr>Not all records are in the index.</vt:lpstr>
      <vt:lpstr>Click on the little down arrow to see what is available</vt:lpstr>
      <vt:lpstr>Pick the county, then scroll down to select the title</vt:lpstr>
      <vt:lpstr>Hidden Gems – County and Town Histories</vt:lpstr>
      <vt:lpstr>PowerPoint Presentation</vt:lpstr>
      <vt:lpstr>PowerPoint Presentation</vt:lpstr>
      <vt:lpstr>PowerPoint Presentation</vt:lpstr>
      <vt:lpstr>FamilySearch.org</vt:lpstr>
      <vt:lpstr>Guardianship of Bennet Phillips, orphan of Roger Phillips Granville County NC 1783 – an example of what you can find on FamilySearch.</vt:lpstr>
      <vt:lpstr>FamilySearch </vt:lpstr>
      <vt:lpstr>Click on Search, then Research Wiki</vt:lpstr>
      <vt:lpstr>Start typing, then click on the pop-up list</vt:lpstr>
      <vt:lpstr>Scroll down and click on links for more</vt:lpstr>
      <vt:lpstr>PowerPoint Presentation</vt:lpstr>
      <vt:lpstr>Research Wiki – pay attention to</vt:lpstr>
      <vt:lpstr>PowerPoint Presentation</vt:lpstr>
      <vt:lpstr>PowerPoint Presentation</vt:lpstr>
      <vt:lpstr>War of 1812 Bounty Land Applications are not included, but there is an index on Fold 3 – “War of 1812 Bounty-Land Warrant Applications”  These can be ordered from the National Archives, when it opens again.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Being a Registrar</dc:title>
  <dc:creator>Valerie Jean</dc:creator>
  <cp:lastModifiedBy>Valerie Gildehaus</cp:lastModifiedBy>
  <cp:revision>144</cp:revision>
  <dcterms:created xsi:type="dcterms:W3CDTF">2013-08-03T12:14:24Z</dcterms:created>
  <dcterms:modified xsi:type="dcterms:W3CDTF">2020-09-23T15:08:25Z</dcterms:modified>
</cp:coreProperties>
</file>